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2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shkola.jpg" TargetMode="External" /><Relationship Id="rId2" Type="http://schemas.openxmlformats.org/officeDocument/2006/relationships/slide" Target="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hyperlink" Target="http://dmastana.kz/publish/wp-content/uploads/2012/08/tabel.jpg" TargetMode="Externa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hyperlink" Target="http://dmastana.kz/publish/wp-content/uploads/2012/08/shkola-2.jpg" TargetMode="Externa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hyperlink" Target="http://dmastana.kz/publish/wp-content/uploads/2012/08/subbotnik.jpg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http://dmastana.kz/publish/wp-content/uploads/2012/08/biograph.png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book-biograph.jpg" TargetMode="Externa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mastana.kz/publish/wp-content/uploads/2012/08/family.jpg" TargetMode="Externa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7772400" cy="1470025"/>
          </a:xfrm>
        </p:spPr>
        <p:txBody>
          <a:bodyPr/>
          <a:lstStyle/>
          <a:p>
            <a:r>
              <a:rPr lang="ru-RU" sz="5400" dirty="0">
                <a:solidFill>
                  <a:schemeClr val="bg2">
                    <a:lumMod val="75000"/>
                  </a:schemeClr>
                </a:solidFill>
              </a:rPr>
              <a:t>«Наш первый президент»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7632848" cy="1512168"/>
          </a:xfrm>
        </p:spPr>
        <p:txBody>
          <a:bodyPr/>
          <a:lstStyle/>
          <a:p>
            <a:pPr algn="l"/>
            <a:r>
              <a:rPr lang="ru-RU" sz="3600" dirty="0"/>
              <a:t>    Классный час посвящен </a:t>
            </a:r>
          </a:p>
          <a:p>
            <a:pPr algn="l"/>
            <a:r>
              <a:rPr lang="ru-RU" sz="3600" dirty="0"/>
              <a:t>Дню Первого Президента РК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2400" dirty="0"/>
              <a:t>В детстве 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5500702"/>
          </a:xfrm>
        </p:spPr>
        <p:txBody>
          <a:bodyPr/>
          <a:lstStyle/>
          <a:p>
            <a:pPr>
              <a:buNone/>
            </a:pPr>
            <a:r>
              <a:rPr lang="ru-RU" sz="2000" i="1" dirty="0"/>
              <a:t>До 5-летнего возраста Нурсултан безвыездно жил в </a:t>
            </a:r>
            <a:r>
              <a:rPr lang="ru-RU" sz="2000" i="1" dirty="0" err="1"/>
              <a:t>Ушконыре</a:t>
            </a:r>
            <a:r>
              <a:rPr lang="ru-RU" sz="2000" i="1" dirty="0"/>
              <a:t>, где во главе животноводческой бригады его отец пас колхозную отару.</a:t>
            </a:r>
          </a:p>
          <a:p>
            <a:pPr>
              <a:buNone/>
            </a:pPr>
            <a:r>
              <a:rPr lang="ru-RU" sz="2000" i="1" dirty="0"/>
              <a:t>     В 1948 году Нурсултан Назарбаев пошел в первый класс казахско-русской средней школы имени Д. А. Фурманова. Первые два класса Нурсултан проучился, проживая в доме своего родного дяди по отцу </a:t>
            </a:r>
            <a:r>
              <a:rPr lang="ru-RU" sz="2000" i="1" dirty="0" err="1"/>
              <a:t>Умбета</a:t>
            </a:r>
            <a:r>
              <a:rPr lang="ru-RU" sz="2000" i="1" dirty="0"/>
              <a:t>, поскольку у его родителей в то время не было собственного жилья в Чемолгане. Впоследствии родители приобрели здесь дом и окончательно </a:t>
            </a:r>
            <a:r>
              <a:rPr lang="ru-RU" sz="2000" i="1" dirty="0" err="1"/>
              <a:t>осели</a:t>
            </a:r>
            <a:r>
              <a:rPr lang="ru-RU" sz="2000" i="1" dirty="0"/>
              <a:t> в этом месте. Дальновидный </a:t>
            </a:r>
            <a:r>
              <a:rPr lang="ru-RU" sz="2000" i="1" dirty="0" err="1"/>
              <a:t>Абиш</a:t>
            </a:r>
            <a:r>
              <a:rPr lang="ru-RU" sz="2000" i="1" dirty="0"/>
              <a:t> намеренно выбрал дом на улице Подгорной в верхней части села, где преимущественно жили русские – чтобы в общении с ними Нурсултан хорошо освоил русский язык. С этого момента мать создала вокруг Нурсултана атмосферу культа знаний, строгой дисциплины и добросовестного выполнения им своих новых обязанностей.</a:t>
            </a:r>
            <a:endParaRPr lang="ru-RU" sz="20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i="1" dirty="0"/>
              <a:t>В часы, когда Нурсултан учил уроки, в доме воцарялась тишина, и обычно бывало так, что приятелей Нурсултана по детским забавам не впускали в дом, пока тот не закончит свои школьные приготовления. Даже наигравшись с друзьями, жадный до знаний мальчик часто просиживал при свете керосиновой лампы с вечера и до самого утра, что для его родителей было сродни подвигу: из всех членов семьи жечь в доме свет в неурочное время разрешалось только Нурсултану. Так родители, в силу жестокого безвременья сами не сумевшие получить элементарного образования, старались, чтобы их мальчик мог получить все, что может дать ему маленькая сельская школа.</a:t>
            </a:r>
            <a:endParaRPr lang="ru-RU" sz="2200" dirty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Интересы, увлечения.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/>
              <a:t>К 12 годам Нурсултан уже хорошо играл на домбре и гармони, исполняя казахские и русские песни, чем приводил в восторг </a:t>
            </a:r>
            <a:r>
              <a:rPr lang="ru-RU" sz="2000" i="1" dirty="0" err="1"/>
              <a:t>окружаюших</a:t>
            </a:r>
            <a:r>
              <a:rPr lang="ru-RU" sz="2000" i="1" dirty="0"/>
              <a:t>. Чтобы завести собственную гармонь, Нурсултан как-то проработал все лето у соседа, изготавливая для него саманные кирпичи, а на заработанные деньги приобрел-таки вожделенный инструмент. Заметив тягу сына к музыке, позднее отец заказал у местного мастера домбру, искусство игры на которой Нурсултан совершенствовал под началом своего родственника А. </a:t>
            </a:r>
            <a:r>
              <a:rPr lang="ru-RU" sz="2000" i="1" dirty="0" err="1"/>
              <a:t>Копжасарулы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i="1" dirty="0"/>
              <a:t>В эту же пору Нурсултан начал сочинять собственные стихи и песни, на первых порах подражательные и наивные, а с годами все более оригинальные, зрелые и осмысленные.</a:t>
            </a:r>
            <a:endParaRPr lang="ru-RU" sz="2000" dirty="0"/>
          </a:p>
          <a:p>
            <a:r>
              <a:rPr lang="ru-RU" sz="2000" i="1" dirty="0"/>
              <a:t>Однако большую часть времени Нурсултан, как и подавляющее большинство его сверстников на селе, проводил, помогая родителям в их нелегком крестьянском труде.</a:t>
            </a:r>
            <a:endParaRPr lang="ru-RU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429025"/>
          </a:xfrm>
        </p:spPr>
        <p:txBody>
          <a:bodyPr/>
          <a:lstStyle/>
          <a:p>
            <a:r>
              <a:rPr lang="ru-RU" sz="2400" i="1" dirty="0"/>
              <a:t>В 1957 году из-за недобора учеников 10-й класс </a:t>
            </a:r>
            <a:r>
              <a:rPr lang="ru-RU" sz="2400" i="1" dirty="0" err="1"/>
              <a:t>чемолганской</a:t>
            </a:r>
            <a:r>
              <a:rPr lang="ru-RU" sz="2400" i="1" dirty="0"/>
              <a:t> школы был закрыт, и для продолжения учебы Нурсултану в числе шестерых однокашников пришлось перевестись в </a:t>
            </a:r>
            <a:r>
              <a:rPr lang="ru-RU" sz="2400" i="1" dirty="0" err="1"/>
              <a:t>Каскеленскую</a:t>
            </a:r>
            <a:r>
              <a:rPr lang="ru-RU" sz="2400" i="1" dirty="0"/>
              <a:t> среднюю </a:t>
            </a:r>
            <a:r>
              <a:rPr lang="ru-RU" sz="2400" i="1" dirty="0">
                <a:hlinkClick r:id="rId2" action="ppaction://hlinksldjump"/>
              </a:rPr>
              <a:t>школу </a:t>
            </a:r>
            <a:r>
              <a:rPr lang="ru-RU" sz="2400" i="1" dirty="0"/>
              <a:t>имени Абая, находившуюся в районном центре – селе Каскелен.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ыпускной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00306"/>
            <a:ext cx="621510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015318" cy="928694"/>
          </a:xfrm>
        </p:spPr>
        <p:txBody>
          <a:bodyPr/>
          <a:lstStyle/>
          <a:p>
            <a:r>
              <a:rPr lang="ru-RU" sz="2000" i="1" dirty="0"/>
              <a:t>Аттестационная ведомость 10-го </a:t>
            </a:r>
            <a:r>
              <a:rPr lang="ru-RU" sz="2000" i="1" dirty="0" err="1"/>
              <a:t>класа</a:t>
            </a:r>
            <a:r>
              <a:rPr lang="ru-RU" sz="2000" i="1" dirty="0"/>
              <a:t> </a:t>
            </a:r>
            <a:r>
              <a:rPr lang="ru-RU" sz="2000" i="1" dirty="0" err="1"/>
              <a:t>Каскеленской</a:t>
            </a:r>
            <a:r>
              <a:rPr lang="ru-RU" sz="2000" i="1" dirty="0"/>
              <a:t> казахской средней школы имени Абая.    1958 год.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Табель Назарбаев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77153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/>
          <a:lstStyle/>
          <a:p>
            <a:br>
              <a:rPr lang="ru-RU" sz="2400" i="1" dirty="0"/>
            </a:br>
            <a:r>
              <a:rPr lang="ru-RU" sz="2400" i="1" dirty="0"/>
              <a:t>Школьная выпускная фотография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Школьная выпускная фотограф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7358114" cy="53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 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/>
              <a:t>Полный честолюбивых замыслов и уверенный в собственных силах, Нурсултан после окончания школы отправился в Алма-Ату, где подал документы на химический факультет Казахского государственного университета имени С.М.Кирова. Он успешно сдал вступительные экзамены, но в конце его ждала неудача: оказалось, что для зачисления на факультет он недобрал одного балла.</a:t>
            </a:r>
            <a:endParaRPr lang="ru-RU" sz="2000" dirty="0"/>
          </a:p>
          <a:p>
            <a:r>
              <a:rPr lang="ru-RU" sz="2000" i="1" dirty="0"/>
              <a:t>Возвращаться в аул и безропотно мириться с поражением Нурсултан не мог. Он временно устроился охранником в банке, где проработал три месяца. Но присущий ему бойцовский характер и задетое за живое самолюбие побуждали юношу напряженно думать и искать возможности более достойного приложения своих сил.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Несбывшаяся </a:t>
            </a:r>
            <a:r>
              <a:rPr lang="ru-RU" dirty="0"/>
              <a:t>мечта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Поэтому тем же летом 1958 года там же в Алма-Ате он сдал вступительные экзамены в Киевский институт гражданской авиации. Успешно пройдя конкурсный отбор в Управлении гражданской авиации Казахской ССР и поступив в авиационный вуз, Нурсултан с этим радостным известием вернулся в родной аул. Но неожиданно для него семейный совет, на который были приглашены и старейшины рода, не одобрил его инициативы, воспротивившись его отъезду на чужбину. Воспитанный в уважении к старшему поколению, Нурсултан покорно принял этот вердикт и, съездив в столицу, забрал свои документы.</a:t>
            </a: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трудовой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Но желание шагнуть во взрослую жизнь, с честью выдержать испытание на прочность вдали от родительского гнезда, овладеть хорошей профессией и благодаря собственному труду стать полноправным членом общества было в нем неистребимым.</a:t>
            </a:r>
            <a:endParaRPr lang="ru-RU" sz="2400" dirty="0"/>
          </a:p>
          <a:p>
            <a:r>
              <a:rPr lang="ru-RU" sz="2400" i="1" dirty="0"/>
              <a:t>И в сентябре 1958 года Нурсултан отправился в Темиртау, где началось строительство Казахстанской Магнитки – Карагандинского металлургического </a:t>
            </a:r>
            <a:r>
              <a:rPr lang="ru-RU" sz="2400" i="1" dirty="0">
                <a:hlinkClick r:id="" action="ppaction://noaction"/>
              </a:rPr>
              <a:t>завода</a:t>
            </a:r>
            <a:r>
              <a:rPr lang="ru-RU" sz="2400" i="1" dirty="0"/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000" i="1" dirty="0"/>
            </a:br>
            <a:br>
              <a:rPr lang="ru-RU" sz="2000" i="1" dirty="0"/>
            </a:br>
            <a:r>
              <a:rPr lang="ru-RU" sz="2000" i="1" dirty="0"/>
              <a:t>Усталые, но счастливые. На коммунистическом субботнике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Назарбаев на субботник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декабря </a:t>
            </a:r>
          </a:p>
        </p:txBody>
      </p:sp>
      <p:pic>
        <p:nvPicPr>
          <p:cNvPr id="4" name="Содержимое 3" descr="Нурсултан Назарбаев. Биограф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5719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48" y="1357298"/>
            <a:ext cx="4500594" cy="4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государственный праздник -</a:t>
            </a:r>
          </a:p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День первого президента Республики Казахстан</a:t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/>
              <a:t>Спасибо за внимание 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80114"/>
            <a:ext cx="6646823" cy="4620654"/>
          </a:xfrm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имволика Казахст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42"/>
            <a:ext cx="3857652" cy="3153196"/>
          </a:xfrm>
          <a:prstGeom prst="rect">
            <a:avLst/>
          </a:prstGeom>
        </p:spPr>
      </p:pic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643314"/>
            <a:ext cx="4143404" cy="2606099"/>
          </a:xfrm>
          <a:prstGeom prst="rect">
            <a:avLst/>
          </a:prstGeom>
        </p:spPr>
      </p:pic>
      <p:pic>
        <p:nvPicPr>
          <p:cNvPr id="4" name="Содержимое 3" descr="Байтерек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34" y="1142984"/>
            <a:ext cx="4071966" cy="30718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6 июля 1940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472518" cy="857256"/>
          </a:xfrm>
        </p:spPr>
        <p:txBody>
          <a:bodyPr/>
          <a:lstStyle/>
          <a:p>
            <a:pPr algn="ctr">
              <a:buNone/>
            </a:pPr>
            <a:r>
              <a:rPr lang="ru-RU" sz="2400" i="1" dirty="0"/>
              <a:t>     Нурсултан Назарбаев родился в селе </a:t>
            </a:r>
            <a:r>
              <a:rPr lang="ru-RU" sz="2400" i="1" dirty="0" err="1"/>
              <a:t>Шамалган</a:t>
            </a:r>
            <a:r>
              <a:rPr lang="ru-RU" sz="2400" i="1" dirty="0"/>
              <a:t> </a:t>
            </a:r>
            <a:r>
              <a:rPr lang="ru-RU" sz="2400" i="1" dirty="0" err="1"/>
              <a:t>Карасайского</a:t>
            </a:r>
            <a:r>
              <a:rPr lang="ru-RU" sz="2400" i="1" dirty="0"/>
              <a:t> района Алматинской области.</a:t>
            </a:r>
            <a:endParaRPr lang="ru-RU" sz="2400" dirty="0"/>
          </a:p>
        </p:txBody>
      </p:sp>
      <p:pic>
        <p:nvPicPr>
          <p:cNvPr id="5" name="Рисунок 4" descr="Нурсултан Назарбаев. Биография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285860"/>
            <a:ext cx="65008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85918" y="4572008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Нурсултан Назарбаев. Биография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Выпущена</a:t>
            </a:r>
            <a:r>
              <a:rPr kumimoji="0" lang="ru-RU" b="0" i="0" u="none" strike="noStrike" cap="none" normalizeH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издательством 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Деловой Мир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2012 году.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Семейство Абиша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14290"/>
            <a:ext cx="6357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4786322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первом ряду слева направо: брат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Болат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сестра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Анипа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</a:p>
          <a:p>
            <a:pPr lvl="0"/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 втором ряду — Нурсултан, мать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Альжан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отец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Абиш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</a:p>
          <a:p>
            <a:pPr lvl="0"/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третьем ряду — брат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Сатыбалды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племянница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Зейнегуль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88640"/>
            <a:ext cx="6829444" cy="1228998"/>
          </a:xfrm>
        </p:spPr>
        <p:txBody>
          <a:bodyPr/>
          <a:lstStyle/>
          <a:p>
            <a:r>
              <a:rPr lang="ru-RU" sz="2400" i="1" dirty="0"/>
              <a:t>Отец Нурсултана — </a:t>
            </a:r>
            <a:r>
              <a:rPr lang="ru-RU" sz="2400" i="1" dirty="0" err="1"/>
              <a:t>Абиш</a:t>
            </a:r>
            <a:r>
              <a:rPr lang="ru-RU" sz="2400" i="1" dirty="0"/>
              <a:t> Назарбаев </a:t>
            </a:r>
            <a:br>
              <a:rPr lang="ru-RU" sz="2400" i="1" dirty="0"/>
            </a:br>
            <a:r>
              <a:rPr lang="ru-RU" sz="2400" i="1" dirty="0"/>
              <a:t>(1898–1971 г)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24744"/>
            <a:ext cx="7500990" cy="5733256"/>
          </a:xfrm>
        </p:spPr>
        <p:txBody>
          <a:bodyPr/>
          <a:lstStyle/>
          <a:p>
            <a:r>
              <a:rPr lang="ru-RU" sz="2000" i="1" dirty="0"/>
              <a:t>Рано потерявший отца </a:t>
            </a:r>
            <a:r>
              <a:rPr lang="ru-RU" sz="2000" i="1" dirty="0" err="1"/>
              <a:t>Абиш</a:t>
            </a:r>
            <a:r>
              <a:rPr lang="ru-RU" sz="2000" i="1" dirty="0"/>
              <a:t> нанялся батраком в зажиточную русскую семью </a:t>
            </a:r>
            <a:r>
              <a:rPr lang="ru-RU" sz="2000" i="1" dirty="0" err="1"/>
              <a:t>Никифировых</a:t>
            </a:r>
            <a:r>
              <a:rPr lang="ru-RU" sz="2000" i="1" dirty="0"/>
              <a:t>, где получил трудовую закалку и первые профессиональные навыки. Благодаря своему трудолюбию и тяге к знаниям </a:t>
            </a:r>
            <a:r>
              <a:rPr lang="ru-RU" sz="2000" i="1" dirty="0" err="1"/>
              <a:t>Абиш</a:t>
            </a:r>
            <a:r>
              <a:rPr lang="ru-RU" sz="2000" i="1" dirty="0"/>
              <a:t>, в отличие от многих своих сверстников, выучил русский язык, научился пахать землю и управлять мельницей, освоил сапожное дело, овладел азами садоводства и торговли, что было довольно редким в его среде. </a:t>
            </a:r>
            <a:endParaRPr lang="ru-RU" sz="2000" dirty="0"/>
          </a:p>
          <a:p>
            <a:r>
              <a:rPr lang="ru-RU" sz="2000" i="1" dirty="0"/>
              <a:t>В молодости </a:t>
            </a:r>
            <a:r>
              <a:rPr lang="ru-RU" sz="2000" i="1" dirty="0" err="1"/>
              <a:t>Абиш</a:t>
            </a:r>
            <a:r>
              <a:rPr lang="ru-RU" sz="2000" i="1" dirty="0"/>
              <a:t> был разнорабочим, вел единоличное хозяйство. </a:t>
            </a:r>
          </a:p>
          <a:p>
            <a:pPr>
              <a:buNone/>
            </a:pPr>
            <a:r>
              <a:rPr lang="ru-RU" sz="2000" i="1" dirty="0"/>
              <a:t>      С середины 1930-х годов принял деятельное участие в создании совхоза </a:t>
            </a:r>
            <a:r>
              <a:rPr lang="ru-RU" sz="2000" i="1" dirty="0" err="1"/>
              <a:t>Ушконыр</a:t>
            </a:r>
            <a:r>
              <a:rPr lang="ru-RU" sz="2000" i="1" dirty="0"/>
              <a:t>, а после его ликвидации в 1939 году вступил в колхоз имени Д. А. Фурманова, первоначально возглавив там полеводческую бригаду. В 1940 году, спасая от пожара колхозный скот и имущество на одном из горных зимовий, получил сильные ожоги и травму руки, но, несмотр</a:t>
            </a:r>
            <a:r>
              <a:rPr lang="ru-RU" sz="1800" i="1" dirty="0"/>
              <a:t>я на инвалидность, продолжал работать бригадиром в колхозе.</a:t>
            </a:r>
            <a:endParaRPr lang="ru-RU" sz="1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/>
          <a:p>
            <a:r>
              <a:rPr lang="ru-RU" sz="2400" i="1" dirty="0"/>
              <a:t>Мать Нурсултана — </a:t>
            </a:r>
            <a:r>
              <a:rPr lang="ru-RU" sz="2400" i="1" dirty="0" err="1"/>
              <a:t>Альжан</a:t>
            </a:r>
            <a:r>
              <a:rPr lang="ru-RU" sz="2400" i="1" dirty="0"/>
              <a:t> Назарбаева </a:t>
            </a:r>
            <a:br>
              <a:rPr lang="ru-RU" sz="2400" i="1" dirty="0"/>
            </a:br>
            <a:r>
              <a:rPr lang="ru-RU" sz="2400" i="1" dirty="0"/>
              <a:t>(1904–1977 годы)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15196" cy="4972072"/>
          </a:xfrm>
        </p:spPr>
        <p:txBody>
          <a:bodyPr/>
          <a:lstStyle/>
          <a:p>
            <a:r>
              <a:rPr lang="ru-RU" sz="2400" i="1" dirty="0"/>
              <a:t>родилась в ауле </a:t>
            </a:r>
            <a:r>
              <a:rPr lang="ru-RU" sz="2400" i="1" dirty="0" err="1"/>
              <a:t>Касык</a:t>
            </a:r>
            <a:r>
              <a:rPr lang="ru-RU" sz="2400" i="1" dirty="0"/>
              <a:t>, ныне село </a:t>
            </a:r>
            <a:r>
              <a:rPr lang="ru-RU" sz="2400" i="1" dirty="0" err="1"/>
              <a:t>Талапты</a:t>
            </a:r>
            <a:r>
              <a:rPr lang="ru-RU" sz="2400" i="1" dirty="0"/>
              <a:t> </a:t>
            </a:r>
            <a:r>
              <a:rPr lang="ru-RU" sz="2400" i="1" dirty="0" err="1"/>
              <a:t>Кордайского</a:t>
            </a:r>
            <a:r>
              <a:rPr lang="ru-RU" sz="2400" i="1" dirty="0"/>
              <a:t> района </a:t>
            </a:r>
            <a:r>
              <a:rPr lang="ru-RU" sz="2400" i="1" dirty="0" err="1"/>
              <a:t>Жамбылской</a:t>
            </a:r>
            <a:r>
              <a:rPr lang="ru-RU" sz="2400" i="1" dirty="0"/>
              <a:t> области, </a:t>
            </a:r>
          </a:p>
          <a:p>
            <a:pPr>
              <a:buNone/>
            </a:pPr>
            <a:r>
              <a:rPr lang="ru-RU" sz="2400" i="1" dirty="0"/>
              <a:t>     в семье муллы </a:t>
            </a:r>
            <a:r>
              <a:rPr lang="ru-RU" sz="2400" i="1" dirty="0" err="1"/>
              <a:t>Жатканбая</a:t>
            </a:r>
            <a:r>
              <a:rPr lang="ru-RU" sz="2400" i="1" dirty="0"/>
              <a:t>. Позже факт принадлежности к духовному сословию стал причиной гонений, которым подверглась семья со стороны советской власти. Однако, несмотря на выпавшие на ее долю лишения и испытания, </a:t>
            </a:r>
            <a:r>
              <a:rPr lang="ru-RU" sz="2400" i="1" dirty="0" err="1"/>
              <a:t>Альжан</a:t>
            </a:r>
            <a:r>
              <a:rPr lang="ru-RU" sz="2400" i="1" dirty="0"/>
              <a:t> сохранила жизнерадостный нрав, ярко проявлявшийся в ее любви к доброй шутке и песенной импровизации. Всю свою жизнь она проработала рядовой труженицей колхоза и вела домашнее хозяйство.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85918" y="642918"/>
            <a:ext cx="6900882" cy="5483245"/>
          </a:xfrm>
        </p:spPr>
        <p:txBody>
          <a:bodyPr/>
          <a:lstStyle/>
          <a:p>
            <a:r>
              <a:rPr lang="ru-RU" sz="2400" i="1" dirty="0"/>
              <a:t>Родители Нурсултана познакомились на строительстве </a:t>
            </a:r>
            <a:r>
              <a:rPr lang="ru-RU" sz="2400" i="1" dirty="0" err="1"/>
              <a:t>Турксиба</a:t>
            </a:r>
            <a:r>
              <a:rPr lang="ru-RU" sz="2400" i="1" dirty="0"/>
              <a:t>, куда </a:t>
            </a:r>
            <a:r>
              <a:rPr lang="ru-RU" sz="2400" i="1" dirty="0" err="1"/>
              <a:t>Абиш</a:t>
            </a:r>
            <a:r>
              <a:rPr lang="ru-RU" sz="2400" i="1" dirty="0"/>
              <a:t> устроился прорабом по вольному найму, а семья </a:t>
            </a:r>
            <a:r>
              <a:rPr lang="ru-RU" sz="2400" i="1" dirty="0" err="1"/>
              <a:t>Альжан</a:t>
            </a:r>
            <a:r>
              <a:rPr lang="ru-RU" sz="2400" i="1" dirty="0"/>
              <a:t> в числе других спецпереселенцев была согнана на принудительные работы.</a:t>
            </a:r>
          </a:p>
          <a:p>
            <a:pPr>
              <a:buNone/>
            </a:pPr>
            <a:endParaRPr lang="ru-RU" sz="2400" dirty="0"/>
          </a:p>
          <a:p>
            <a:r>
              <a:rPr lang="ru-RU" sz="2400" i="1" dirty="0" err="1"/>
              <a:t>Абиш</a:t>
            </a:r>
            <a:r>
              <a:rPr lang="ru-RU" sz="2400" i="1" dirty="0"/>
              <a:t> и </a:t>
            </a:r>
            <a:r>
              <a:rPr lang="ru-RU" sz="2400" i="1" dirty="0" err="1"/>
              <a:t>Альжан</a:t>
            </a:r>
            <a:r>
              <a:rPr lang="ru-RU" sz="2400" i="1" dirty="0"/>
              <a:t> поженились в 1934 году. В первые 6 лет брака у них не было детей, поэтому рождение долгожданного наследника было воспринято с безграничной радостью и истолковано как награда добродетельным супругам за их любовь, верность и терпение.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Значение имени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Младенца нарекли именем Нурсултан, что является сочетанием имен </a:t>
            </a:r>
            <a:r>
              <a:rPr lang="ru-RU" sz="2400" i="1" dirty="0" err="1"/>
              <a:t>Нур</a:t>
            </a:r>
            <a:r>
              <a:rPr lang="ru-RU" sz="2400" i="1" dirty="0"/>
              <a:t> (с араб. луч, свет, сияние, чистота; </a:t>
            </a:r>
            <a:r>
              <a:rPr lang="ru-RU" sz="2400" i="1" dirty="0" err="1"/>
              <a:t>коран</a:t>
            </a:r>
            <a:r>
              <a:rPr lang="ru-RU" sz="2400" i="1" dirty="0"/>
              <a:t>. </a:t>
            </a:r>
            <a:r>
              <a:rPr lang="ru-RU" sz="2400" i="1" dirty="0" err="1"/>
              <a:t>ан-Нур</a:t>
            </a:r>
            <a:r>
              <a:rPr lang="ru-RU" sz="2400" i="1" dirty="0"/>
              <a:t> – одно из 99 имен Аллаха) и Султан (с араб. верховный правитель, повелитель, владыка, властитель, благородный, аристократ, избранный, наилучший). В кругу семьи и домочадцев, друзей и сверстников имя Нурсултан произносили в непринужденной и упрощенной форме Султан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Известные предки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600200"/>
            <a:ext cx="7454062" cy="5043510"/>
          </a:xfrm>
        </p:spPr>
        <p:txBody>
          <a:bodyPr/>
          <a:lstStyle/>
          <a:p>
            <a:r>
              <a:rPr lang="ru-RU" sz="2000" i="1" dirty="0"/>
              <a:t>Одним из его предков в восьмом колене является известный военный полководец Карасай батыр </a:t>
            </a:r>
            <a:r>
              <a:rPr lang="ru-RU" sz="2000" i="1" dirty="0" err="1"/>
              <a:t>Алтынайулы</a:t>
            </a:r>
            <a:r>
              <a:rPr lang="ru-RU" sz="2000" i="1" dirty="0"/>
              <a:t> (1589–1671 годы), активно участвовавший в освободительной борьбе казахского народа против </a:t>
            </a:r>
            <a:r>
              <a:rPr lang="ru-RU" sz="2000" i="1" dirty="0" err="1"/>
              <a:t>джунгарских</a:t>
            </a:r>
            <a:r>
              <a:rPr lang="ru-RU" sz="2000" i="1" dirty="0"/>
              <a:t> завоевателей. В знак уважения к ратным заслугам Карасай батыра его имя с тех пор служит ураном (боевым кличем) рода </a:t>
            </a:r>
            <a:r>
              <a:rPr lang="ru-RU" sz="2000" i="1" dirty="0" err="1"/>
              <a:t>Шапырашты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i="1" dirty="0"/>
              <a:t>В памяти людей также хорошо сохранилось и имя его деда </a:t>
            </a:r>
            <a:r>
              <a:rPr lang="ru-RU" sz="2000" i="1" dirty="0" err="1"/>
              <a:t>Назарбая</a:t>
            </a:r>
            <a:r>
              <a:rPr lang="ru-RU" sz="2000" i="1" dirty="0"/>
              <a:t>, который был активным сторонником перехода на оседлый образ жизни и многое сделал для приобщения сородичей к земледелию. До сих пор в тех местах остались названия «Мельница </a:t>
            </a:r>
            <a:r>
              <a:rPr lang="ru-RU" sz="2000" i="1" dirty="0" err="1"/>
              <a:t>Назарбая</a:t>
            </a:r>
            <a:r>
              <a:rPr lang="ru-RU" sz="2000" i="1" dirty="0"/>
              <a:t>», «Поляна </a:t>
            </a:r>
            <a:r>
              <a:rPr lang="ru-RU" sz="2000" i="1" dirty="0" err="1"/>
              <a:t>Назарбая</a:t>
            </a:r>
            <a:r>
              <a:rPr lang="ru-RU" sz="2000" i="1" dirty="0"/>
              <a:t>», непосредственно связанные с его деятельностью.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118</TotalTime>
  <Words>1277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GoldNight</vt:lpstr>
      <vt:lpstr>«Наш первый президент»</vt:lpstr>
      <vt:lpstr>1 декабря </vt:lpstr>
      <vt:lpstr>6 июля 1940 года</vt:lpstr>
      <vt:lpstr>Презентация PowerPoint</vt:lpstr>
      <vt:lpstr>Отец Нурсултана — Абиш Назарбаев  (1898–1971 г) </vt:lpstr>
      <vt:lpstr>Мать Нурсултана — Альжан Назарбаева  (1904–1977 годы) </vt:lpstr>
      <vt:lpstr>Презентация PowerPoint</vt:lpstr>
      <vt:lpstr>Значение имени</vt:lpstr>
      <vt:lpstr>Известные предки</vt:lpstr>
      <vt:lpstr>В детстве …</vt:lpstr>
      <vt:lpstr>Презентация PowerPoint</vt:lpstr>
      <vt:lpstr>Интересы, увлечения.</vt:lpstr>
      <vt:lpstr>Презентация PowerPoint</vt:lpstr>
      <vt:lpstr>Аттестационная ведомость 10-го класа Каскеленской казахской средней школы имени Абая.    1958 год. </vt:lpstr>
      <vt:lpstr> Школьная выпускная фотография </vt:lpstr>
      <vt:lpstr>После школы</vt:lpstr>
      <vt:lpstr>Несбывшаяся мечта</vt:lpstr>
      <vt:lpstr>Начало трудовой деятельности</vt:lpstr>
      <vt:lpstr>  Усталые, но счастливые. На коммунистическом субботнике </vt:lpstr>
      <vt:lpstr>Презентация PowerPoint</vt:lpstr>
      <vt:lpstr>Презентация PowerPoint</vt:lpstr>
      <vt:lpstr>Презентация PowerPoint</vt:lpstr>
    </vt:vector>
  </TitlesOfParts>
  <Company>"Рога и копыта"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Коштаева</dc:creator>
  <cp:lastModifiedBy>77714907216</cp:lastModifiedBy>
  <cp:revision>27</cp:revision>
  <dcterms:created xsi:type="dcterms:W3CDTF">2006-06-17T02:35:01Z</dcterms:created>
  <dcterms:modified xsi:type="dcterms:W3CDTF">2020-11-23T17:04:21Z</dcterms:modified>
</cp:coreProperties>
</file>